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82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C99C15-6B52-44F2-93B1-6C9BE7693230}" type="doc">
      <dgm:prSet loTypeId="urn:microsoft.com/office/officeart/2005/8/layout/hProcess9" loCatId="process" qsTypeId="urn:microsoft.com/office/officeart/2005/8/quickstyle/3d7" qsCatId="3D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0AAFCFC-C938-4F8D-A968-B79775578117}">
      <dgm:prSet/>
      <dgm:spPr/>
      <dgm:t>
        <a:bodyPr/>
        <a:lstStyle/>
        <a:p>
          <a:r>
            <a:rPr lang="en-US" baseline="0"/>
            <a:t>Many loan programs</a:t>
          </a:r>
          <a:endParaRPr lang="en-US"/>
        </a:p>
      </dgm:t>
    </dgm:pt>
    <dgm:pt modelId="{75D20FFC-950F-4C77-957A-A4F780F6E71E}" type="parTrans" cxnId="{9CE2B5D4-F340-4F30-B4F2-0185B341ED93}">
      <dgm:prSet/>
      <dgm:spPr/>
      <dgm:t>
        <a:bodyPr/>
        <a:lstStyle/>
        <a:p>
          <a:endParaRPr lang="en-US"/>
        </a:p>
      </dgm:t>
    </dgm:pt>
    <dgm:pt modelId="{3B518FE5-1CEF-4AE4-9A5F-D387D5F45DA7}" type="sibTrans" cxnId="{9CE2B5D4-F340-4F30-B4F2-0185B341ED93}">
      <dgm:prSet/>
      <dgm:spPr/>
      <dgm:t>
        <a:bodyPr/>
        <a:lstStyle/>
        <a:p>
          <a:endParaRPr lang="en-US"/>
        </a:p>
      </dgm:t>
    </dgm:pt>
    <dgm:pt modelId="{22ED5241-4043-46C2-A8B1-88BD751E922E}">
      <dgm:prSet/>
      <dgm:spPr/>
      <dgm:t>
        <a:bodyPr/>
        <a:lstStyle/>
        <a:p>
          <a:r>
            <a:rPr lang="en-US" baseline="0"/>
            <a:t>Right loan program </a:t>
          </a:r>
          <a:endParaRPr lang="en-US"/>
        </a:p>
      </dgm:t>
    </dgm:pt>
    <dgm:pt modelId="{D1338DD4-7D52-4368-ABEA-889326DC3313}" type="parTrans" cxnId="{3662DF9E-5BA1-4CD4-9B06-43B919616E6C}">
      <dgm:prSet/>
      <dgm:spPr/>
      <dgm:t>
        <a:bodyPr/>
        <a:lstStyle/>
        <a:p>
          <a:endParaRPr lang="en-US"/>
        </a:p>
      </dgm:t>
    </dgm:pt>
    <dgm:pt modelId="{B9742EA1-B222-42A5-A1D9-FF433EF7FC81}" type="sibTrans" cxnId="{3662DF9E-5BA1-4CD4-9B06-43B919616E6C}">
      <dgm:prSet/>
      <dgm:spPr/>
      <dgm:t>
        <a:bodyPr/>
        <a:lstStyle/>
        <a:p>
          <a:endParaRPr lang="en-US"/>
        </a:p>
      </dgm:t>
    </dgm:pt>
    <dgm:pt modelId="{A8F02519-F10E-4C28-8B46-5F7CD8BE8699}">
      <dgm:prSet/>
      <dgm:spPr/>
      <dgm:t>
        <a:bodyPr/>
        <a:lstStyle/>
        <a:p>
          <a:r>
            <a:rPr lang="en-US" baseline="0"/>
            <a:t>Individual interests</a:t>
          </a:r>
          <a:endParaRPr lang="en-US"/>
        </a:p>
      </dgm:t>
    </dgm:pt>
    <dgm:pt modelId="{C940ED80-401A-4A5F-A197-66B9765D706F}" type="parTrans" cxnId="{8AD11B67-8982-4830-A9AA-4A92A7EE89A3}">
      <dgm:prSet/>
      <dgm:spPr/>
      <dgm:t>
        <a:bodyPr/>
        <a:lstStyle/>
        <a:p>
          <a:endParaRPr lang="en-US"/>
        </a:p>
      </dgm:t>
    </dgm:pt>
    <dgm:pt modelId="{99D88B70-531A-4489-B7F8-96C6243B777D}" type="sibTrans" cxnId="{8AD11B67-8982-4830-A9AA-4A92A7EE89A3}">
      <dgm:prSet/>
      <dgm:spPr/>
      <dgm:t>
        <a:bodyPr/>
        <a:lstStyle/>
        <a:p>
          <a:endParaRPr lang="en-US"/>
        </a:p>
      </dgm:t>
    </dgm:pt>
    <dgm:pt modelId="{A544C2DA-80DD-4989-A638-FDE4383016F6}">
      <dgm:prSet/>
      <dgm:spPr/>
      <dgm:t>
        <a:bodyPr/>
        <a:lstStyle/>
        <a:p>
          <a:r>
            <a:rPr lang="en-US" baseline="0"/>
            <a:t>Guaranteed loan delivery</a:t>
          </a:r>
          <a:endParaRPr lang="en-US"/>
        </a:p>
      </dgm:t>
    </dgm:pt>
    <dgm:pt modelId="{15CD81A9-448D-4BFD-9037-B297CD2A5760}" type="parTrans" cxnId="{8A0AA788-5855-450B-8493-55C374E6703B}">
      <dgm:prSet/>
      <dgm:spPr/>
      <dgm:t>
        <a:bodyPr/>
        <a:lstStyle/>
        <a:p>
          <a:endParaRPr lang="en-US"/>
        </a:p>
      </dgm:t>
    </dgm:pt>
    <dgm:pt modelId="{4373F76F-2AA6-4DF1-B3EF-654DCF28ADE4}" type="sibTrans" cxnId="{8A0AA788-5855-450B-8493-55C374E6703B}">
      <dgm:prSet/>
      <dgm:spPr/>
      <dgm:t>
        <a:bodyPr/>
        <a:lstStyle/>
        <a:p>
          <a:endParaRPr lang="en-US"/>
        </a:p>
      </dgm:t>
    </dgm:pt>
    <dgm:pt modelId="{E7D40956-EAA9-480D-91F6-A5ECE2DCBE47}" type="pres">
      <dgm:prSet presAssocID="{9BC99C15-6B52-44F2-93B1-6C9BE7693230}" presName="CompostProcess" presStyleCnt="0">
        <dgm:presLayoutVars>
          <dgm:dir/>
          <dgm:resizeHandles val="exact"/>
        </dgm:presLayoutVars>
      </dgm:prSet>
      <dgm:spPr/>
    </dgm:pt>
    <dgm:pt modelId="{C133FC36-79F6-4F80-82D7-F8094296559C}" type="pres">
      <dgm:prSet presAssocID="{9BC99C15-6B52-44F2-93B1-6C9BE7693230}" presName="arrow" presStyleLbl="bgShp" presStyleIdx="0" presStyleCnt="1"/>
      <dgm:spPr/>
    </dgm:pt>
    <dgm:pt modelId="{CB2A4F62-CA50-4121-87DE-025BD828D693}" type="pres">
      <dgm:prSet presAssocID="{9BC99C15-6B52-44F2-93B1-6C9BE7693230}" presName="linearProcess" presStyleCnt="0"/>
      <dgm:spPr/>
    </dgm:pt>
    <dgm:pt modelId="{D32B2A41-DDA1-4522-88E5-CA9BBF28F366}" type="pres">
      <dgm:prSet presAssocID="{70AAFCFC-C938-4F8D-A968-B79775578117}" presName="textNode" presStyleLbl="node1" presStyleIdx="0" presStyleCnt="4">
        <dgm:presLayoutVars>
          <dgm:bulletEnabled val="1"/>
        </dgm:presLayoutVars>
      </dgm:prSet>
      <dgm:spPr/>
    </dgm:pt>
    <dgm:pt modelId="{5090B4CA-443D-444F-AAEE-D1BCAF0C0FC5}" type="pres">
      <dgm:prSet presAssocID="{3B518FE5-1CEF-4AE4-9A5F-D387D5F45DA7}" presName="sibTrans" presStyleCnt="0"/>
      <dgm:spPr/>
    </dgm:pt>
    <dgm:pt modelId="{50E27EE6-2F1A-478E-9963-5B1A6BA5ACCE}" type="pres">
      <dgm:prSet presAssocID="{22ED5241-4043-46C2-A8B1-88BD751E922E}" presName="textNode" presStyleLbl="node1" presStyleIdx="1" presStyleCnt="4">
        <dgm:presLayoutVars>
          <dgm:bulletEnabled val="1"/>
        </dgm:presLayoutVars>
      </dgm:prSet>
      <dgm:spPr/>
    </dgm:pt>
    <dgm:pt modelId="{8ADEB52D-6CA1-4A91-82DE-EECA038FED8B}" type="pres">
      <dgm:prSet presAssocID="{B9742EA1-B222-42A5-A1D9-FF433EF7FC81}" presName="sibTrans" presStyleCnt="0"/>
      <dgm:spPr/>
    </dgm:pt>
    <dgm:pt modelId="{D07776D9-534F-49D9-B4B4-0632F38B194E}" type="pres">
      <dgm:prSet presAssocID="{A8F02519-F10E-4C28-8B46-5F7CD8BE8699}" presName="textNode" presStyleLbl="node1" presStyleIdx="2" presStyleCnt="4">
        <dgm:presLayoutVars>
          <dgm:bulletEnabled val="1"/>
        </dgm:presLayoutVars>
      </dgm:prSet>
      <dgm:spPr/>
    </dgm:pt>
    <dgm:pt modelId="{E3C85B86-D2B1-4DC3-8EAB-496C953B8E48}" type="pres">
      <dgm:prSet presAssocID="{99D88B70-531A-4489-B7F8-96C6243B777D}" presName="sibTrans" presStyleCnt="0"/>
      <dgm:spPr/>
    </dgm:pt>
    <dgm:pt modelId="{93F4B483-CCBC-4C0A-97DB-71F8C636757D}" type="pres">
      <dgm:prSet presAssocID="{A544C2DA-80DD-4989-A638-FDE4383016F6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9CF2620F-6F62-419A-A311-A5A0326663BA}" type="presOf" srcId="{A544C2DA-80DD-4989-A638-FDE4383016F6}" destId="{93F4B483-CCBC-4C0A-97DB-71F8C636757D}" srcOrd="0" destOrd="0" presId="urn:microsoft.com/office/officeart/2005/8/layout/hProcess9"/>
    <dgm:cxn modelId="{0F122110-C7B2-4759-8A3E-440F5CC2984C}" type="presOf" srcId="{A8F02519-F10E-4C28-8B46-5F7CD8BE8699}" destId="{D07776D9-534F-49D9-B4B4-0632F38B194E}" srcOrd="0" destOrd="0" presId="urn:microsoft.com/office/officeart/2005/8/layout/hProcess9"/>
    <dgm:cxn modelId="{8AD11B67-8982-4830-A9AA-4A92A7EE89A3}" srcId="{9BC99C15-6B52-44F2-93B1-6C9BE7693230}" destId="{A8F02519-F10E-4C28-8B46-5F7CD8BE8699}" srcOrd="2" destOrd="0" parTransId="{C940ED80-401A-4A5F-A197-66B9765D706F}" sibTransId="{99D88B70-531A-4489-B7F8-96C6243B777D}"/>
    <dgm:cxn modelId="{01099F6F-9F89-40BF-BBC6-0AA165DDC3C2}" type="presOf" srcId="{22ED5241-4043-46C2-A8B1-88BD751E922E}" destId="{50E27EE6-2F1A-478E-9963-5B1A6BA5ACCE}" srcOrd="0" destOrd="0" presId="urn:microsoft.com/office/officeart/2005/8/layout/hProcess9"/>
    <dgm:cxn modelId="{8A0AA788-5855-450B-8493-55C374E6703B}" srcId="{9BC99C15-6B52-44F2-93B1-6C9BE7693230}" destId="{A544C2DA-80DD-4989-A638-FDE4383016F6}" srcOrd="3" destOrd="0" parTransId="{15CD81A9-448D-4BFD-9037-B297CD2A5760}" sibTransId="{4373F76F-2AA6-4DF1-B3EF-654DCF28ADE4}"/>
    <dgm:cxn modelId="{3662DF9E-5BA1-4CD4-9B06-43B919616E6C}" srcId="{9BC99C15-6B52-44F2-93B1-6C9BE7693230}" destId="{22ED5241-4043-46C2-A8B1-88BD751E922E}" srcOrd="1" destOrd="0" parTransId="{D1338DD4-7D52-4368-ABEA-889326DC3313}" sibTransId="{B9742EA1-B222-42A5-A1D9-FF433EF7FC81}"/>
    <dgm:cxn modelId="{6CF61FA0-C751-44B9-9675-3CE4DCE79F7A}" type="presOf" srcId="{9BC99C15-6B52-44F2-93B1-6C9BE7693230}" destId="{E7D40956-EAA9-480D-91F6-A5ECE2DCBE47}" srcOrd="0" destOrd="0" presId="urn:microsoft.com/office/officeart/2005/8/layout/hProcess9"/>
    <dgm:cxn modelId="{6EBB89BC-C59C-43FB-B004-CD59A014BA90}" type="presOf" srcId="{70AAFCFC-C938-4F8D-A968-B79775578117}" destId="{D32B2A41-DDA1-4522-88E5-CA9BBF28F366}" srcOrd="0" destOrd="0" presId="urn:microsoft.com/office/officeart/2005/8/layout/hProcess9"/>
    <dgm:cxn modelId="{9CE2B5D4-F340-4F30-B4F2-0185B341ED93}" srcId="{9BC99C15-6B52-44F2-93B1-6C9BE7693230}" destId="{70AAFCFC-C938-4F8D-A968-B79775578117}" srcOrd="0" destOrd="0" parTransId="{75D20FFC-950F-4C77-957A-A4F780F6E71E}" sibTransId="{3B518FE5-1CEF-4AE4-9A5F-D387D5F45DA7}"/>
    <dgm:cxn modelId="{E5011A99-E89A-4871-912F-B04A5601B41F}" type="presParOf" srcId="{E7D40956-EAA9-480D-91F6-A5ECE2DCBE47}" destId="{C133FC36-79F6-4F80-82D7-F8094296559C}" srcOrd="0" destOrd="0" presId="urn:microsoft.com/office/officeart/2005/8/layout/hProcess9"/>
    <dgm:cxn modelId="{2F5A48A2-4325-48CA-90EA-1B6EC54AF883}" type="presParOf" srcId="{E7D40956-EAA9-480D-91F6-A5ECE2DCBE47}" destId="{CB2A4F62-CA50-4121-87DE-025BD828D693}" srcOrd="1" destOrd="0" presId="urn:microsoft.com/office/officeart/2005/8/layout/hProcess9"/>
    <dgm:cxn modelId="{A8122E64-4A6D-4D4A-9F83-F20D133D795F}" type="presParOf" srcId="{CB2A4F62-CA50-4121-87DE-025BD828D693}" destId="{D32B2A41-DDA1-4522-88E5-CA9BBF28F366}" srcOrd="0" destOrd="0" presId="urn:microsoft.com/office/officeart/2005/8/layout/hProcess9"/>
    <dgm:cxn modelId="{D907971E-5715-4F2B-8944-102607121419}" type="presParOf" srcId="{CB2A4F62-CA50-4121-87DE-025BD828D693}" destId="{5090B4CA-443D-444F-AAEE-D1BCAF0C0FC5}" srcOrd="1" destOrd="0" presId="urn:microsoft.com/office/officeart/2005/8/layout/hProcess9"/>
    <dgm:cxn modelId="{C4B4A87F-3ECD-4A0D-AD93-667BFD8B7A33}" type="presParOf" srcId="{CB2A4F62-CA50-4121-87DE-025BD828D693}" destId="{50E27EE6-2F1A-478E-9963-5B1A6BA5ACCE}" srcOrd="2" destOrd="0" presId="urn:microsoft.com/office/officeart/2005/8/layout/hProcess9"/>
    <dgm:cxn modelId="{0408D62E-1C8A-495F-A390-E1EF69D23AC1}" type="presParOf" srcId="{CB2A4F62-CA50-4121-87DE-025BD828D693}" destId="{8ADEB52D-6CA1-4A91-82DE-EECA038FED8B}" srcOrd="3" destOrd="0" presId="urn:microsoft.com/office/officeart/2005/8/layout/hProcess9"/>
    <dgm:cxn modelId="{4B90EBA9-A11A-4366-BC88-A43EBD36151B}" type="presParOf" srcId="{CB2A4F62-CA50-4121-87DE-025BD828D693}" destId="{D07776D9-534F-49D9-B4B4-0632F38B194E}" srcOrd="4" destOrd="0" presId="urn:microsoft.com/office/officeart/2005/8/layout/hProcess9"/>
    <dgm:cxn modelId="{92DD611E-7A17-436F-87BE-3D877A4829F4}" type="presParOf" srcId="{CB2A4F62-CA50-4121-87DE-025BD828D693}" destId="{E3C85B86-D2B1-4DC3-8EAB-496C953B8E48}" srcOrd="5" destOrd="0" presId="urn:microsoft.com/office/officeart/2005/8/layout/hProcess9"/>
    <dgm:cxn modelId="{8B70B35E-2950-4517-A0B9-860C942CC508}" type="presParOf" srcId="{CB2A4F62-CA50-4121-87DE-025BD828D693}" destId="{93F4B483-CCBC-4C0A-97DB-71F8C636757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3FC36-79F6-4F80-82D7-F8094296559C}">
      <dsp:nvSpPr>
        <dsp:cNvPr id="0" name=""/>
        <dsp:cNvSpPr/>
      </dsp:nvSpPr>
      <dsp:spPr>
        <a:xfrm>
          <a:off x="644651" y="0"/>
          <a:ext cx="7306056" cy="4351337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2B2A41-DDA1-4522-88E5-CA9BBF28F366}">
      <dsp:nvSpPr>
        <dsp:cNvPr id="0" name=""/>
        <dsp:cNvSpPr/>
      </dsp:nvSpPr>
      <dsp:spPr>
        <a:xfrm>
          <a:off x="4301" y="1305401"/>
          <a:ext cx="2069097" cy="174053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/>
            <a:t>Many loan programs</a:t>
          </a:r>
          <a:endParaRPr lang="en-US" sz="2400" kern="1200"/>
        </a:p>
      </dsp:txBody>
      <dsp:txXfrm>
        <a:off x="89267" y="1390367"/>
        <a:ext cx="1899165" cy="1570602"/>
      </dsp:txXfrm>
    </dsp:sp>
    <dsp:sp modelId="{50E27EE6-2F1A-478E-9963-5B1A6BA5ACCE}">
      <dsp:nvSpPr>
        <dsp:cNvPr id="0" name=""/>
        <dsp:cNvSpPr/>
      </dsp:nvSpPr>
      <dsp:spPr>
        <a:xfrm>
          <a:off x="2176854" y="1305401"/>
          <a:ext cx="2069097" cy="1740534"/>
        </a:xfrm>
        <a:prstGeom prst="roundRect">
          <a:avLst/>
        </a:prstGeom>
        <a:solidFill>
          <a:schemeClr val="accent5">
            <a:hueOff val="-6356385"/>
            <a:satOff val="1676"/>
            <a:lumOff val="85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/>
            <a:t>Right loan program </a:t>
          </a:r>
          <a:endParaRPr lang="en-US" sz="2400" kern="1200"/>
        </a:p>
      </dsp:txBody>
      <dsp:txXfrm>
        <a:off x="2261820" y="1390367"/>
        <a:ext cx="1899165" cy="1570602"/>
      </dsp:txXfrm>
    </dsp:sp>
    <dsp:sp modelId="{D07776D9-534F-49D9-B4B4-0632F38B194E}">
      <dsp:nvSpPr>
        <dsp:cNvPr id="0" name=""/>
        <dsp:cNvSpPr/>
      </dsp:nvSpPr>
      <dsp:spPr>
        <a:xfrm>
          <a:off x="4349407" y="1305401"/>
          <a:ext cx="2069097" cy="1740534"/>
        </a:xfrm>
        <a:prstGeom prst="roundRect">
          <a:avLst/>
        </a:prstGeom>
        <a:solidFill>
          <a:schemeClr val="accent5">
            <a:hueOff val="-12712771"/>
            <a:satOff val="3353"/>
            <a:lumOff val="169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/>
            <a:t>Individual interests</a:t>
          </a:r>
          <a:endParaRPr lang="en-US" sz="2400" kern="1200"/>
        </a:p>
      </dsp:txBody>
      <dsp:txXfrm>
        <a:off x="4434373" y="1390367"/>
        <a:ext cx="1899165" cy="1570602"/>
      </dsp:txXfrm>
    </dsp:sp>
    <dsp:sp modelId="{93F4B483-CCBC-4C0A-97DB-71F8C636757D}">
      <dsp:nvSpPr>
        <dsp:cNvPr id="0" name=""/>
        <dsp:cNvSpPr/>
      </dsp:nvSpPr>
      <dsp:spPr>
        <a:xfrm>
          <a:off x="6521960" y="1305401"/>
          <a:ext cx="2069097" cy="1740534"/>
        </a:xfrm>
        <a:prstGeom prst="roundRect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/>
            <a:t>Guaranteed loan delivery</a:t>
          </a:r>
          <a:endParaRPr lang="en-US" sz="2400" kern="1200"/>
        </a:p>
      </dsp:txBody>
      <dsp:txXfrm>
        <a:off x="6606926" y="1390367"/>
        <a:ext cx="1899165" cy="1570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EA327-B991-4D64-96CA-2E8A1E898AAF}" type="datetimeFigureOut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0AD25-68A7-4FA7-B647-B68F5B8F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64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5A45C72-0FE0-439B-84F4-0774C8918F4E}" type="datetimeFigureOut">
              <a:rPr lang="en-US" smtClean="0"/>
              <a:pPr/>
              <a:t>12/4/2018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12C3CEC-6956-4413-9100-8CFE28F850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882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E58DEDC4-7FF4-44E7-8AF0-393519E40FDE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14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CD9FC-4616-4A46-925E-F55CF572F83F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5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4BA6-4EBD-4D72-8D45-FE163F1F4791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36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C90BE-22EF-4367-83F6-E24CC9F304A7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2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CD881-B88A-427E-84F2-548AAB4AC033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104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1E34B-A6F1-4005-92F5-7F38D09F0503}" type="datetime1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7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0889-D5CE-486C-9DFF-A5379AE55D33}" type="datetime1">
              <a:rPr lang="en-US" smtClean="0"/>
              <a:t>12/4/2018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43182-AA15-4658-88C6-9EE082B7C422}" type="datetime1">
              <a:rPr lang="en-US" smtClean="0"/>
              <a:t>12/4/2018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0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4DD2-0BD8-411C-86E5-592EB4E81796}" type="datetime1">
              <a:rPr lang="en-US" smtClean="0"/>
              <a:t>12/4/2018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1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06FA-3A72-4781-8D8C-28951F7F1015}" type="datetime1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F74A-447E-4D40-8C17-C2CF0E4B4C42}" type="datetime1">
              <a:rPr lang="en-US" smtClean="0"/>
              <a:t>12/4/2018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1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02A59A9-C8F3-41BB-8547-E4544E2983F0}" type="datetime1">
              <a:rPr lang="en-US" smtClean="0"/>
              <a:t>12/4/2018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1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Mortgage Broker Services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D. J.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Staton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, LLC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Mortgage Issues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7DB93A3-116A-45F7-8AF3-B839921A27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635539"/>
              </p:ext>
            </p:extLst>
          </p:nvPr>
        </p:nvGraphicFramePr>
        <p:xfrm>
          <a:off x="1261872" y="1828800"/>
          <a:ext cx="85953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Broker Benefits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Personal service</a:t>
            </a:r>
          </a:p>
          <a:p>
            <a:r>
              <a:rPr lang="en-US" dirty="0"/>
              <a:t>Fees are competitive with mortgage banks</a:t>
            </a:r>
          </a:p>
          <a:p>
            <a:pPr lvl="1"/>
            <a:r>
              <a:rPr lang="en-US" dirty="0"/>
              <a:t>Savings passed on to client</a:t>
            </a:r>
          </a:p>
          <a:p>
            <a:r>
              <a:rPr lang="en-US" dirty="0"/>
              <a:t>Lender credit criteria</a:t>
            </a:r>
          </a:p>
          <a:p>
            <a:pPr lvl="1"/>
            <a:r>
              <a:rPr lang="en-US" dirty="0"/>
              <a:t>One standard loan application for multiple lenders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75410D6-C051-44AB-B18C-65A2ED1518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163" y="2731922"/>
            <a:ext cx="4481511" cy="254509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Mortgage Process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904A7CC-5320-4450-A99C-A1E8881510E1}"/>
              </a:ext>
            </a:extLst>
          </p:cNvPr>
          <p:cNvSpPr/>
          <p:nvPr/>
        </p:nvSpPr>
        <p:spPr>
          <a:xfrm flipH="1">
            <a:off x="2133600" y="3429000"/>
            <a:ext cx="1981200" cy="914400"/>
          </a:xfrm>
          <a:custGeom>
            <a:avLst/>
            <a:gdLst>
              <a:gd name="connsiteX0" fmla="*/ 1447800 w 1828800"/>
              <a:gd name="connsiteY0" fmla="*/ 152400 h 914400"/>
              <a:gd name="connsiteX1" fmla="*/ 1447800 w 1828800"/>
              <a:gd name="connsiteY1" fmla="*/ 341291 h 914400"/>
              <a:gd name="connsiteX2" fmla="*/ 76200 w 1828800"/>
              <a:gd name="connsiteY2" fmla="*/ 341291 h 914400"/>
              <a:gd name="connsiteX3" fmla="*/ 192109 w 1828800"/>
              <a:gd name="connsiteY3" fmla="*/ 457200 h 914400"/>
              <a:gd name="connsiteX4" fmla="*/ 76200 w 1828800"/>
              <a:gd name="connsiteY4" fmla="*/ 573109 h 914400"/>
              <a:gd name="connsiteX5" fmla="*/ 1447800 w 1828800"/>
              <a:gd name="connsiteY5" fmla="*/ 573109 h 914400"/>
              <a:gd name="connsiteX6" fmla="*/ 1447800 w 1828800"/>
              <a:gd name="connsiteY6" fmla="*/ 762000 h 914400"/>
              <a:gd name="connsiteX7" fmla="*/ 1752600 w 1828800"/>
              <a:gd name="connsiteY7" fmla="*/ 457200 h 914400"/>
              <a:gd name="connsiteX8" fmla="*/ 152403 w 1828800"/>
              <a:gd name="connsiteY8" fmla="*/ 0 h 914400"/>
              <a:gd name="connsiteX9" fmla="*/ 1828800 w 1828800"/>
              <a:gd name="connsiteY9" fmla="*/ 0 h 914400"/>
              <a:gd name="connsiteX10" fmla="*/ 1828800 w 1828800"/>
              <a:gd name="connsiteY10" fmla="*/ 761997 h 914400"/>
              <a:gd name="connsiteX11" fmla="*/ 1676397 w 1828800"/>
              <a:gd name="connsiteY11" fmla="*/ 914400 h 914400"/>
              <a:gd name="connsiteX12" fmla="*/ 0 w 1828800"/>
              <a:gd name="connsiteY12" fmla="*/ 914400 h 914400"/>
              <a:gd name="connsiteX13" fmla="*/ 0 w 1828800"/>
              <a:gd name="connsiteY13" fmla="*/ 152403 h 914400"/>
              <a:gd name="connsiteX14" fmla="*/ 152403 w 1828800"/>
              <a:gd name="connsiteY1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00" h="914400">
                <a:moveTo>
                  <a:pt x="1447800" y="152400"/>
                </a:moveTo>
                <a:lnTo>
                  <a:pt x="1447800" y="341291"/>
                </a:lnTo>
                <a:lnTo>
                  <a:pt x="76200" y="341291"/>
                </a:lnTo>
                <a:lnTo>
                  <a:pt x="192109" y="457200"/>
                </a:lnTo>
                <a:lnTo>
                  <a:pt x="76200" y="573109"/>
                </a:lnTo>
                <a:lnTo>
                  <a:pt x="1447800" y="573109"/>
                </a:lnTo>
                <a:lnTo>
                  <a:pt x="1447800" y="762000"/>
                </a:lnTo>
                <a:lnTo>
                  <a:pt x="1752600" y="457200"/>
                </a:lnTo>
                <a:close/>
                <a:moveTo>
                  <a:pt x="152403" y="0"/>
                </a:moveTo>
                <a:lnTo>
                  <a:pt x="1828800" y="0"/>
                </a:lnTo>
                <a:lnTo>
                  <a:pt x="1828800" y="761997"/>
                </a:lnTo>
                <a:cubicBezTo>
                  <a:pt x="1828800" y="846167"/>
                  <a:pt x="1760567" y="914400"/>
                  <a:pt x="1676397" y="914400"/>
                </a:cubicBezTo>
                <a:lnTo>
                  <a:pt x="0" y="914400"/>
                </a:ln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Borrower</a:t>
            </a:r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FD7CEF0F-92E4-46EF-9F64-CFC29E0E8F5D}"/>
              </a:ext>
            </a:extLst>
          </p:cNvPr>
          <p:cNvSpPr/>
          <p:nvPr/>
        </p:nvSpPr>
        <p:spPr>
          <a:xfrm>
            <a:off x="5219700" y="3429000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Mortgage</a:t>
            </a:r>
          </a:p>
          <a:p>
            <a:pPr algn="ctr"/>
            <a:r>
              <a:rPr lang="en-US" dirty="0"/>
              <a:t>Broker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DA29AE65-6CDF-4E19-AF7E-70CBEAB1D99C}"/>
              </a:ext>
            </a:extLst>
          </p:cNvPr>
          <p:cNvSpPr/>
          <p:nvPr/>
        </p:nvSpPr>
        <p:spPr>
          <a:xfrm>
            <a:off x="8001000" y="1691322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Banks</a:t>
            </a: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7FC8950C-3088-4887-BB0D-21B1AE8429C2}"/>
              </a:ext>
            </a:extLst>
          </p:cNvPr>
          <p:cNvSpPr/>
          <p:nvPr/>
        </p:nvSpPr>
        <p:spPr>
          <a:xfrm>
            <a:off x="8001000" y="3398361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Mortgage Bankers</a:t>
            </a:r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id="{85FF877D-CB52-48A2-BCE9-86F2AA9E6E67}"/>
              </a:ext>
            </a:extLst>
          </p:cNvPr>
          <p:cNvSpPr/>
          <p:nvPr/>
        </p:nvSpPr>
        <p:spPr>
          <a:xfrm>
            <a:off x="8001000" y="5105400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Private Investors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3C56F2-00C0-433E-B12B-5B4B29086031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4114800" y="3886200"/>
            <a:ext cx="11049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F4D70A-AC60-4A5E-8FC3-BA88C9100B3F}"/>
              </a:ext>
            </a:extLst>
          </p:cNvPr>
          <p:cNvCxnSpPr>
            <a:cxnSpLocks/>
          </p:cNvCxnSpPr>
          <p:nvPr/>
        </p:nvCxnSpPr>
        <p:spPr>
          <a:xfrm flipH="1">
            <a:off x="6896100" y="2148522"/>
            <a:ext cx="1104900" cy="17376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F5458-B8E7-4D9A-A9C4-7B78F8BDFB09}"/>
              </a:ext>
            </a:extLst>
          </p:cNvPr>
          <p:cNvCxnSpPr>
            <a:cxnSpLocks/>
            <a:stCxn id="13" idx="2"/>
            <a:endCxn id="8" idx="0"/>
          </p:cNvCxnSpPr>
          <p:nvPr/>
        </p:nvCxnSpPr>
        <p:spPr>
          <a:xfrm flipH="1">
            <a:off x="6896100" y="3855561"/>
            <a:ext cx="1104900" cy="306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E32F4F-26C4-41B9-8EDE-771221C227CE}"/>
              </a:ext>
            </a:extLst>
          </p:cNvPr>
          <p:cNvCxnSpPr>
            <a:cxnSpLocks/>
            <a:stCxn id="14" idx="2"/>
            <a:endCxn id="8" idx="0"/>
          </p:cNvCxnSpPr>
          <p:nvPr/>
        </p:nvCxnSpPr>
        <p:spPr>
          <a:xfrm flipH="1" flipV="1">
            <a:off x="6896100" y="3886200"/>
            <a:ext cx="1104900" cy="167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BC95F-71DB-424C-B601-F430BCC01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Mortgage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50412-E27A-4C15-BB62-C436D43A9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04111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2245</TotalTime>
  <Words>60</Words>
  <Application>Microsoft Office PowerPoint</Application>
  <PresentationFormat>Widescreen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Schoolbook</vt:lpstr>
      <vt:lpstr>Wingdings 2</vt:lpstr>
      <vt:lpstr>View</vt:lpstr>
      <vt:lpstr>Mortgage Broker Services</vt:lpstr>
      <vt:lpstr>Mortgage Issues</vt:lpstr>
      <vt:lpstr>Broker Benefits</vt:lpstr>
      <vt:lpstr>Mortgage Process</vt:lpstr>
      <vt:lpstr>Mortgage Types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Broker Services</dc:title>
  <dc:creator>Beta 1</dc:creator>
  <cp:lastModifiedBy>Your Name</cp:lastModifiedBy>
  <cp:revision>94</cp:revision>
  <dcterms:created xsi:type="dcterms:W3CDTF">2006-08-22T04:13:34Z</dcterms:created>
  <dcterms:modified xsi:type="dcterms:W3CDTF">2018-12-04T18:45:22Z</dcterms:modified>
</cp:coreProperties>
</file>